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65" r:id="rId5"/>
    <p:sldId id="258" r:id="rId6"/>
    <p:sldId id="259" r:id="rId7"/>
    <p:sldId id="260" r:id="rId8"/>
    <p:sldId id="261" r:id="rId9"/>
    <p:sldId id="262" r:id="rId10"/>
    <p:sldId id="263" r:id="rId11"/>
    <p:sldId id="267" r:id="rId12"/>
    <p:sldId id="266" r:id="rId13"/>
    <p:sldId id="269" r:id="rId14"/>
    <p:sldId id="270" r:id="rId15"/>
    <p:sldId id="264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2E43AD-7389-4BAC-802F-D2C4FA0706D5}" type="doc">
      <dgm:prSet loTypeId="urn:microsoft.com/office/officeart/2005/8/layout/venn2" loCatId="relationship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5C026AFC-C96F-447C-B908-4E0F16F99B7A}">
      <dgm:prSet phldrT="[Text]"/>
      <dgm:spPr/>
      <dgm:t>
        <a:bodyPr/>
        <a:lstStyle/>
        <a:p>
          <a:r>
            <a:rPr lang="en-US" dirty="0" smtClean="0"/>
            <a:t>Nation</a:t>
          </a:r>
          <a:endParaRPr lang="en-US" dirty="0"/>
        </a:p>
      </dgm:t>
    </dgm:pt>
    <dgm:pt modelId="{413A2306-83E5-46CC-9FAB-9B719CDE5A97}" type="parTrans" cxnId="{2281B606-6729-42DB-B1E8-A169E7EEBFA7}">
      <dgm:prSet/>
      <dgm:spPr/>
      <dgm:t>
        <a:bodyPr/>
        <a:lstStyle/>
        <a:p>
          <a:endParaRPr lang="en-US"/>
        </a:p>
      </dgm:t>
    </dgm:pt>
    <dgm:pt modelId="{D5DF44E7-E5E5-4D94-BFB9-FEF49DEC9414}" type="sibTrans" cxnId="{2281B606-6729-42DB-B1E8-A169E7EEBFA7}">
      <dgm:prSet/>
      <dgm:spPr/>
      <dgm:t>
        <a:bodyPr/>
        <a:lstStyle/>
        <a:p>
          <a:endParaRPr lang="en-US"/>
        </a:p>
      </dgm:t>
    </dgm:pt>
    <dgm:pt modelId="{21F9645D-775C-4828-BA3C-0850579C0CAD}">
      <dgm:prSet phldrT="[Text]"/>
      <dgm:spPr/>
      <dgm:t>
        <a:bodyPr/>
        <a:lstStyle/>
        <a:p>
          <a:r>
            <a:rPr lang="en-US" dirty="0" smtClean="0"/>
            <a:t>State</a:t>
          </a:r>
          <a:endParaRPr lang="en-US" dirty="0"/>
        </a:p>
      </dgm:t>
    </dgm:pt>
    <dgm:pt modelId="{2B87C591-B2F8-4E41-AC48-7C76799A4D67}" type="parTrans" cxnId="{E0901F2B-0A5B-4AB7-9E70-C19B47760FED}">
      <dgm:prSet/>
      <dgm:spPr/>
      <dgm:t>
        <a:bodyPr/>
        <a:lstStyle/>
        <a:p>
          <a:endParaRPr lang="en-US"/>
        </a:p>
      </dgm:t>
    </dgm:pt>
    <dgm:pt modelId="{653C8E7E-D6AD-4F9D-B665-FCF3DD773C66}" type="sibTrans" cxnId="{E0901F2B-0A5B-4AB7-9E70-C19B47760FED}">
      <dgm:prSet/>
      <dgm:spPr/>
      <dgm:t>
        <a:bodyPr/>
        <a:lstStyle/>
        <a:p>
          <a:endParaRPr lang="en-US"/>
        </a:p>
      </dgm:t>
    </dgm:pt>
    <dgm:pt modelId="{E748A024-4BFC-431E-B548-FA065B86FD5A}">
      <dgm:prSet phldrT="[Text]"/>
      <dgm:spPr/>
      <dgm:t>
        <a:bodyPr/>
        <a:lstStyle/>
        <a:p>
          <a:r>
            <a:rPr lang="en-US" dirty="0" smtClean="0"/>
            <a:t>School/district</a:t>
          </a:r>
          <a:endParaRPr lang="en-US" dirty="0"/>
        </a:p>
      </dgm:t>
    </dgm:pt>
    <dgm:pt modelId="{62583372-3E47-4814-A391-C9B7FFCB78D2}" type="parTrans" cxnId="{A67A3D02-84BD-4B67-A345-ED587B5D3C06}">
      <dgm:prSet/>
      <dgm:spPr/>
      <dgm:t>
        <a:bodyPr/>
        <a:lstStyle/>
        <a:p>
          <a:endParaRPr lang="en-US"/>
        </a:p>
      </dgm:t>
    </dgm:pt>
    <dgm:pt modelId="{865A1529-A1DF-4F13-AF2E-893C4A7B3D23}" type="sibTrans" cxnId="{A67A3D02-84BD-4B67-A345-ED587B5D3C06}">
      <dgm:prSet/>
      <dgm:spPr/>
      <dgm:t>
        <a:bodyPr/>
        <a:lstStyle/>
        <a:p>
          <a:endParaRPr lang="en-US"/>
        </a:p>
      </dgm:t>
    </dgm:pt>
    <dgm:pt modelId="{9A086DA4-F689-4E74-8853-4B777B427514}">
      <dgm:prSet phldrT="[Text]"/>
      <dgm:spPr/>
      <dgm:t>
        <a:bodyPr/>
        <a:lstStyle/>
        <a:p>
          <a:r>
            <a:rPr lang="en-US" dirty="0" smtClean="0"/>
            <a:t>Me: classroom teacher</a:t>
          </a:r>
          <a:endParaRPr lang="en-US" dirty="0"/>
        </a:p>
      </dgm:t>
    </dgm:pt>
    <dgm:pt modelId="{547C9F23-19CC-4407-91D2-2ACBEDD72AE5}" type="parTrans" cxnId="{3C74F845-8F04-4514-878B-FAB862B26068}">
      <dgm:prSet/>
      <dgm:spPr/>
      <dgm:t>
        <a:bodyPr/>
        <a:lstStyle/>
        <a:p>
          <a:endParaRPr lang="en-US"/>
        </a:p>
      </dgm:t>
    </dgm:pt>
    <dgm:pt modelId="{35C4B18D-C357-4B70-99BA-A39901E3224D}" type="sibTrans" cxnId="{3C74F845-8F04-4514-878B-FAB862B26068}">
      <dgm:prSet/>
      <dgm:spPr/>
      <dgm:t>
        <a:bodyPr/>
        <a:lstStyle/>
        <a:p>
          <a:endParaRPr lang="en-US"/>
        </a:p>
      </dgm:t>
    </dgm:pt>
    <dgm:pt modelId="{E8DBEC4E-C837-4B63-A138-862EB61B0CC3}" type="pres">
      <dgm:prSet presAssocID="{D92E43AD-7389-4BAC-802F-D2C4FA0706D5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3CF16C-355E-40E6-BB69-E82B88BEAD8E}" type="pres">
      <dgm:prSet presAssocID="{D92E43AD-7389-4BAC-802F-D2C4FA0706D5}" presName="comp1" presStyleCnt="0"/>
      <dgm:spPr/>
    </dgm:pt>
    <dgm:pt modelId="{B85675A9-BB9A-4B78-9A83-830CBAE95C69}" type="pres">
      <dgm:prSet presAssocID="{D92E43AD-7389-4BAC-802F-D2C4FA0706D5}" presName="circle1" presStyleLbl="node1" presStyleIdx="0" presStyleCnt="4"/>
      <dgm:spPr/>
      <dgm:t>
        <a:bodyPr/>
        <a:lstStyle/>
        <a:p>
          <a:endParaRPr lang="en-US"/>
        </a:p>
      </dgm:t>
    </dgm:pt>
    <dgm:pt modelId="{57F3024A-9E56-474B-9EEC-13213FB1E518}" type="pres">
      <dgm:prSet presAssocID="{D92E43AD-7389-4BAC-802F-D2C4FA0706D5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8C55E1-2145-4496-B555-9452B6DED6C8}" type="pres">
      <dgm:prSet presAssocID="{D92E43AD-7389-4BAC-802F-D2C4FA0706D5}" presName="comp2" presStyleCnt="0"/>
      <dgm:spPr/>
    </dgm:pt>
    <dgm:pt modelId="{5641E451-B060-41CE-BBBF-CFE2EEE39B7D}" type="pres">
      <dgm:prSet presAssocID="{D92E43AD-7389-4BAC-802F-D2C4FA0706D5}" presName="circle2" presStyleLbl="node1" presStyleIdx="1" presStyleCnt="4"/>
      <dgm:spPr/>
      <dgm:t>
        <a:bodyPr/>
        <a:lstStyle/>
        <a:p>
          <a:endParaRPr lang="en-US"/>
        </a:p>
      </dgm:t>
    </dgm:pt>
    <dgm:pt modelId="{5C111D59-D171-4A5B-9918-CE68A2E8F9B0}" type="pres">
      <dgm:prSet presAssocID="{D92E43AD-7389-4BAC-802F-D2C4FA0706D5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F77734-E66B-4CEC-98A0-125ADA088751}" type="pres">
      <dgm:prSet presAssocID="{D92E43AD-7389-4BAC-802F-D2C4FA0706D5}" presName="comp3" presStyleCnt="0"/>
      <dgm:spPr/>
    </dgm:pt>
    <dgm:pt modelId="{3C94AAC1-F6A4-4485-948A-60EB7F686F0F}" type="pres">
      <dgm:prSet presAssocID="{D92E43AD-7389-4BAC-802F-D2C4FA0706D5}" presName="circle3" presStyleLbl="node1" presStyleIdx="2" presStyleCnt="4"/>
      <dgm:spPr/>
      <dgm:t>
        <a:bodyPr/>
        <a:lstStyle/>
        <a:p>
          <a:endParaRPr lang="en-US"/>
        </a:p>
      </dgm:t>
    </dgm:pt>
    <dgm:pt modelId="{C6B4854D-AC6B-42C4-80A0-D9A66F611900}" type="pres">
      <dgm:prSet presAssocID="{D92E43AD-7389-4BAC-802F-D2C4FA0706D5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9E0BFC-98F7-4D02-BFF8-26153A034A9B}" type="pres">
      <dgm:prSet presAssocID="{D92E43AD-7389-4BAC-802F-D2C4FA0706D5}" presName="comp4" presStyleCnt="0"/>
      <dgm:spPr/>
    </dgm:pt>
    <dgm:pt modelId="{29928C35-3831-43F9-9916-DCB3421B0E77}" type="pres">
      <dgm:prSet presAssocID="{D92E43AD-7389-4BAC-802F-D2C4FA0706D5}" presName="circle4" presStyleLbl="node1" presStyleIdx="3" presStyleCnt="4"/>
      <dgm:spPr/>
      <dgm:t>
        <a:bodyPr/>
        <a:lstStyle/>
        <a:p>
          <a:endParaRPr lang="en-US"/>
        </a:p>
      </dgm:t>
    </dgm:pt>
    <dgm:pt modelId="{68F95894-4E39-48E6-B8C5-885FC9FEC711}" type="pres">
      <dgm:prSet presAssocID="{D92E43AD-7389-4BAC-802F-D2C4FA0706D5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444059-BF02-434F-A56A-A468B7EC2C21}" type="presOf" srcId="{9A086DA4-F689-4E74-8853-4B777B427514}" destId="{29928C35-3831-43F9-9916-DCB3421B0E77}" srcOrd="0" destOrd="0" presId="urn:microsoft.com/office/officeart/2005/8/layout/venn2"/>
    <dgm:cxn modelId="{3C74F845-8F04-4514-878B-FAB862B26068}" srcId="{D92E43AD-7389-4BAC-802F-D2C4FA0706D5}" destId="{9A086DA4-F689-4E74-8853-4B777B427514}" srcOrd="3" destOrd="0" parTransId="{547C9F23-19CC-4407-91D2-2ACBEDD72AE5}" sibTransId="{35C4B18D-C357-4B70-99BA-A39901E3224D}"/>
    <dgm:cxn modelId="{00071B6F-7AF5-41D1-AB4A-AAE73531E8E9}" type="presOf" srcId="{21F9645D-775C-4828-BA3C-0850579C0CAD}" destId="{5641E451-B060-41CE-BBBF-CFE2EEE39B7D}" srcOrd="0" destOrd="0" presId="urn:microsoft.com/office/officeart/2005/8/layout/venn2"/>
    <dgm:cxn modelId="{CEE681A8-A2CE-4CC8-BB87-515368152992}" type="presOf" srcId="{E748A024-4BFC-431E-B548-FA065B86FD5A}" destId="{C6B4854D-AC6B-42C4-80A0-D9A66F611900}" srcOrd="1" destOrd="0" presId="urn:microsoft.com/office/officeart/2005/8/layout/venn2"/>
    <dgm:cxn modelId="{403676DC-A191-4D9D-A594-A80B5247FBC0}" type="presOf" srcId="{E748A024-4BFC-431E-B548-FA065B86FD5A}" destId="{3C94AAC1-F6A4-4485-948A-60EB7F686F0F}" srcOrd="0" destOrd="0" presId="urn:microsoft.com/office/officeart/2005/8/layout/venn2"/>
    <dgm:cxn modelId="{085B4D4F-7A12-4039-A674-8C590F73C9EA}" type="presOf" srcId="{5C026AFC-C96F-447C-B908-4E0F16F99B7A}" destId="{57F3024A-9E56-474B-9EEC-13213FB1E518}" srcOrd="1" destOrd="0" presId="urn:microsoft.com/office/officeart/2005/8/layout/venn2"/>
    <dgm:cxn modelId="{E4E4C65D-B94F-4A31-B58B-B92990F6B6E3}" type="presOf" srcId="{9A086DA4-F689-4E74-8853-4B777B427514}" destId="{68F95894-4E39-48E6-B8C5-885FC9FEC711}" srcOrd="1" destOrd="0" presId="urn:microsoft.com/office/officeart/2005/8/layout/venn2"/>
    <dgm:cxn modelId="{41A0C51C-7DE2-45AE-BC4D-2D51687C5248}" type="presOf" srcId="{5C026AFC-C96F-447C-B908-4E0F16F99B7A}" destId="{B85675A9-BB9A-4B78-9A83-830CBAE95C69}" srcOrd="0" destOrd="0" presId="urn:microsoft.com/office/officeart/2005/8/layout/venn2"/>
    <dgm:cxn modelId="{E0901F2B-0A5B-4AB7-9E70-C19B47760FED}" srcId="{D92E43AD-7389-4BAC-802F-D2C4FA0706D5}" destId="{21F9645D-775C-4828-BA3C-0850579C0CAD}" srcOrd="1" destOrd="0" parTransId="{2B87C591-B2F8-4E41-AC48-7C76799A4D67}" sibTransId="{653C8E7E-D6AD-4F9D-B665-FCF3DD773C66}"/>
    <dgm:cxn modelId="{2281B606-6729-42DB-B1E8-A169E7EEBFA7}" srcId="{D92E43AD-7389-4BAC-802F-D2C4FA0706D5}" destId="{5C026AFC-C96F-447C-B908-4E0F16F99B7A}" srcOrd="0" destOrd="0" parTransId="{413A2306-83E5-46CC-9FAB-9B719CDE5A97}" sibTransId="{D5DF44E7-E5E5-4D94-BFB9-FEF49DEC9414}"/>
    <dgm:cxn modelId="{9F4F317C-0B84-4989-8B8C-5F18184BD640}" type="presOf" srcId="{D92E43AD-7389-4BAC-802F-D2C4FA0706D5}" destId="{E8DBEC4E-C837-4B63-A138-862EB61B0CC3}" srcOrd="0" destOrd="0" presId="urn:microsoft.com/office/officeart/2005/8/layout/venn2"/>
    <dgm:cxn modelId="{A67A3D02-84BD-4B67-A345-ED587B5D3C06}" srcId="{D92E43AD-7389-4BAC-802F-D2C4FA0706D5}" destId="{E748A024-4BFC-431E-B548-FA065B86FD5A}" srcOrd="2" destOrd="0" parTransId="{62583372-3E47-4814-A391-C9B7FFCB78D2}" sibTransId="{865A1529-A1DF-4F13-AF2E-893C4A7B3D23}"/>
    <dgm:cxn modelId="{8E9B9ED6-8DBC-49DD-89FF-2C86E0566340}" type="presOf" srcId="{21F9645D-775C-4828-BA3C-0850579C0CAD}" destId="{5C111D59-D171-4A5B-9918-CE68A2E8F9B0}" srcOrd="1" destOrd="0" presId="urn:microsoft.com/office/officeart/2005/8/layout/venn2"/>
    <dgm:cxn modelId="{F2C10CAC-CED9-4428-A239-B52768DCC18A}" type="presParOf" srcId="{E8DBEC4E-C837-4B63-A138-862EB61B0CC3}" destId="{1F3CF16C-355E-40E6-BB69-E82B88BEAD8E}" srcOrd="0" destOrd="0" presId="urn:microsoft.com/office/officeart/2005/8/layout/venn2"/>
    <dgm:cxn modelId="{C8394045-4778-4C1C-B8D8-0C97BE89D4C0}" type="presParOf" srcId="{1F3CF16C-355E-40E6-BB69-E82B88BEAD8E}" destId="{B85675A9-BB9A-4B78-9A83-830CBAE95C69}" srcOrd="0" destOrd="0" presId="urn:microsoft.com/office/officeart/2005/8/layout/venn2"/>
    <dgm:cxn modelId="{404994F1-F43D-46F1-801E-7B5FBA20CA00}" type="presParOf" srcId="{1F3CF16C-355E-40E6-BB69-E82B88BEAD8E}" destId="{57F3024A-9E56-474B-9EEC-13213FB1E518}" srcOrd="1" destOrd="0" presId="urn:microsoft.com/office/officeart/2005/8/layout/venn2"/>
    <dgm:cxn modelId="{74BB14CA-EB6C-4A20-8CAA-09D15A23C4EE}" type="presParOf" srcId="{E8DBEC4E-C837-4B63-A138-862EB61B0CC3}" destId="{BF8C55E1-2145-4496-B555-9452B6DED6C8}" srcOrd="1" destOrd="0" presId="urn:microsoft.com/office/officeart/2005/8/layout/venn2"/>
    <dgm:cxn modelId="{10B60903-E094-4782-9B2A-565373A22C88}" type="presParOf" srcId="{BF8C55E1-2145-4496-B555-9452B6DED6C8}" destId="{5641E451-B060-41CE-BBBF-CFE2EEE39B7D}" srcOrd="0" destOrd="0" presId="urn:microsoft.com/office/officeart/2005/8/layout/venn2"/>
    <dgm:cxn modelId="{CCCDDECC-5735-4994-BAAA-B5FE6A8D0DEF}" type="presParOf" srcId="{BF8C55E1-2145-4496-B555-9452B6DED6C8}" destId="{5C111D59-D171-4A5B-9918-CE68A2E8F9B0}" srcOrd="1" destOrd="0" presId="urn:microsoft.com/office/officeart/2005/8/layout/venn2"/>
    <dgm:cxn modelId="{FFE099C8-88F7-4E04-B630-B3B458163DDF}" type="presParOf" srcId="{E8DBEC4E-C837-4B63-A138-862EB61B0CC3}" destId="{D0F77734-E66B-4CEC-98A0-125ADA088751}" srcOrd="2" destOrd="0" presId="urn:microsoft.com/office/officeart/2005/8/layout/venn2"/>
    <dgm:cxn modelId="{D6C7F996-D9EE-441F-86FF-096D50531881}" type="presParOf" srcId="{D0F77734-E66B-4CEC-98A0-125ADA088751}" destId="{3C94AAC1-F6A4-4485-948A-60EB7F686F0F}" srcOrd="0" destOrd="0" presId="urn:microsoft.com/office/officeart/2005/8/layout/venn2"/>
    <dgm:cxn modelId="{065B0EB4-9B25-4662-8B94-FA6C89A54F2D}" type="presParOf" srcId="{D0F77734-E66B-4CEC-98A0-125ADA088751}" destId="{C6B4854D-AC6B-42C4-80A0-D9A66F611900}" srcOrd="1" destOrd="0" presId="urn:microsoft.com/office/officeart/2005/8/layout/venn2"/>
    <dgm:cxn modelId="{29F6B030-5B3E-4525-AEBC-5850F2F56AFE}" type="presParOf" srcId="{E8DBEC4E-C837-4B63-A138-862EB61B0CC3}" destId="{CC9E0BFC-98F7-4D02-BFF8-26153A034A9B}" srcOrd="3" destOrd="0" presId="urn:microsoft.com/office/officeart/2005/8/layout/venn2"/>
    <dgm:cxn modelId="{4D0B6DAB-DBA8-4AF3-A0BB-172FF500049C}" type="presParOf" srcId="{CC9E0BFC-98F7-4D02-BFF8-26153A034A9B}" destId="{29928C35-3831-43F9-9916-DCB3421B0E77}" srcOrd="0" destOrd="0" presId="urn:microsoft.com/office/officeart/2005/8/layout/venn2"/>
    <dgm:cxn modelId="{AAA1CB0D-2249-427A-AD5D-A4CF9D04D8F3}" type="presParOf" srcId="{CC9E0BFC-98F7-4D02-BFF8-26153A034A9B}" destId="{68F95894-4E39-48E6-B8C5-885FC9FEC711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2E43AD-7389-4BAC-802F-D2C4FA0706D5}" type="doc">
      <dgm:prSet loTypeId="urn:microsoft.com/office/officeart/2005/8/layout/venn2" loCatId="relationship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en-US"/>
        </a:p>
      </dgm:t>
    </dgm:pt>
    <dgm:pt modelId="{5C026AFC-C96F-447C-B908-4E0F16F99B7A}">
      <dgm:prSet phldrT="[Text]"/>
      <dgm:spPr/>
      <dgm:t>
        <a:bodyPr/>
        <a:lstStyle/>
        <a:p>
          <a:r>
            <a:rPr lang="en-US" dirty="0" smtClean="0"/>
            <a:t>Nation</a:t>
          </a:r>
          <a:endParaRPr lang="en-US" dirty="0"/>
        </a:p>
      </dgm:t>
    </dgm:pt>
    <dgm:pt modelId="{413A2306-83E5-46CC-9FAB-9B719CDE5A97}" type="parTrans" cxnId="{2281B606-6729-42DB-B1E8-A169E7EEBFA7}">
      <dgm:prSet/>
      <dgm:spPr/>
      <dgm:t>
        <a:bodyPr/>
        <a:lstStyle/>
        <a:p>
          <a:endParaRPr lang="en-US"/>
        </a:p>
      </dgm:t>
    </dgm:pt>
    <dgm:pt modelId="{D5DF44E7-E5E5-4D94-BFB9-FEF49DEC9414}" type="sibTrans" cxnId="{2281B606-6729-42DB-B1E8-A169E7EEBFA7}">
      <dgm:prSet/>
      <dgm:spPr/>
      <dgm:t>
        <a:bodyPr/>
        <a:lstStyle/>
        <a:p>
          <a:endParaRPr lang="en-US"/>
        </a:p>
      </dgm:t>
    </dgm:pt>
    <dgm:pt modelId="{21F9645D-775C-4828-BA3C-0850579C0CAD}">
      <dgm:prSet phldrT="[Text]"/>
      <dgm:spPr/>
      <dgm:t>
        <a:bodyPr/>
        <a:lstStyle/>
        <a:p>
          <a:r>
            <a:rPr lang="en-US" dirty="0" smtClean="0"/>
            <a:t>State</a:t>
          </a:r>
          <a:endParaRPr lang="en-US" dirty="0"/>
        </a:p>
      </dgm:t>
    </dgm:pt>
    <dgm:pt modelId="{2B87C591-B2F8-4E41-AC48-7C76799A4D67}" type="parTrans" cxnId="{E0901F2B-0A5B-4AB7-9E70-C19B47760FED}">
      <dgm:prSet/>
      <dgm:spPr/>
      <dgm:t>
        <a:bodyPr/>
        <a:lstStyle/>
        <a:p>
          <a:endParaRPr lang="en-US"/>
        </a:p>
      </dgm:t>
    </dgm:pt>
    <dgm:pt modelId="{653C8E7E-D6AD-4F9D-B665-FCF3DD773C66}" type="sibTrans" cxnId="{E0901F2B-0A5B-4AB7-9E70-C19B47760FED}">
      <dgm:prSet/>
      <dgm:spPr/>
      <dgm:t>
        <a:bodyPr/>
        <a:lstStyle/>
        <a:p>
          <a:endParaRPr lang="en-US"/>
        </a:p>
      </dgm:t>
    </dgm:pt>
    <dgm:pt modelId="{E748A024-4BFC-431E-B548-FA065B86FD5A}">
      <dgm:prSet phldrT="[Text]"/>
      <dgm:spPr/>
      <dgm:t>
        <a:bodyPr/>
        <a:lstStyle/>
        <a:p>
          <a:r>
            <a:rPr lang="en-US" dirty="0" smtClean="0"/>
            <a:t>School/district</a:t>
          </a:r>
          <a:endParaRPr lang="en-US" dirty="0"/>
        </a:p>
      </dgm:t>
    </dgm:pt>
    <dgm:pt modelId="{62583372-3E47-4814-A391-C9B7FFCB78D2}" type="parTrans" cxnId="{A67A3D02-84BD-4B67-A345-ED587B5D3C06}">
      <dgm:prSet/>
      <dgm:spPr/>
      <dgm:t>
        <a:bodyPr/>
        <a:lstStyle/>
        <a:p>
          <a:endParaRPr lang="en-US"/>
        </a:p>
      </dgm:t>
    </dgm:pt>
    <dgm:pt modelId="{865A1529-A1DF-4F13-AF2E-893C4A7B3D23}" type="sibTrans" cxnId="{A67A3D02-84BD-4B67-A345-ED587B5D3C06}">
      <dgm:prSet/>
      <dgm:spPr/>
      <dgm:t>
        <a:bodyPr/>
        <a:lstStyle/>
        <a:p>
          <a:endParaRPr lang="en-US"/>
        </a:p>
      </dgm:t>
    </dgm:pt>
    <dgm:pt modelId="{9A086DA4-F689-4E74-8853-4B777B427514}">
      <dgm:prSet phldrT="[Text]"/>
      <dgm:spPr/>
      <dgm:t>
        <a:bodyPr/>
        <a:lstStyle/>
        <a:p>
          <a:r>
            <a:rPr lang="en-US" dirty="0" smtClean="0"/>
            <a:t>Me: classroom teacher</a:t>
          </a:r>
          <a:endParaRPr lang="en-US" dirty="0"/>
        </a:p>
      </dgm:t>
    </dgm:pt>
    <dgm:pt modelId="{547C9F23-19CC-4407-91D2-2ACBEDD72AE5}" type="parTrans" cxnId="{3C74F845-8F04-4514-878B-FAB862B26068}">
      <dgm:prSet/>
      <dgm:spPr/>
      <dgm:t>
        <a:bodyPr/>
        <a:lstStyle/>
        <a:p>
          <a:endParaRPr lang="en-US"/>
        </a:p>
      </dgm:t>
    </dgm:pt>
    <dgm:pt modelId="{35C4B18D-C357-4B70-99BA-A39901E3224D}" type="sibTrans" cxnId="{3C74F845-8F04-4514-878B-FAB862B26068}">
      <dgm:prSet/>
      <dgm:spPr/>
      <dgm:t>
        <a:bodyPr/>
        <a:lstStyle/>
        <a:p>
          <a:endParaRPr lang="en-US"/>
        </a:p>
      </dgm:t>
    </dgm:pt>
    <dgm:pt modelId="{E8DBEC4E-C837-4B63-A138-862EB61B0CC3}" type="pres">
      <dgm:prSet presAssocID="{D92E43AD-7389-4BAC-802F-D2C4FA0706D5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3CF16C-355E-40E6-BB69-E82B88BEAD8E}" type="pres">
      <dgm:prSet presAssocID="{D92E43AD-7389-4BAC-802F-D2C4FA0706D5}" presName="comp1" presStyleCnt="0"/>
      <dgm:spPr/>
    </dgm:pt>
    <dgm:pt modelId="{B85675A9-BB9A-4B78-9A83-830CBAE95C69}" type="pres">
      <dgm:prSet presAssocID="{D92E43AD-7389-4BAC-802F-D2C4FA0706D5}" presName="circle1" presStyleLbl="node1" presStyleIdx="0" presStyleCnt="4"/>
      <dgm:spPr/>
      <dgm:t>
        <a:bodyPr/>
        <a:lstStyle/>
        <a:p>
          <a:endParaRPr lang="en-US"/>
        </a:p>
      </dgm:t>
    </dgm:pt>
    <dgm:pt modelId="{57F3024A-9E56-474B-9EEC-13213FB1E518}" type="pres">
      <dgm:prSet presAssocID="{D92E43AD-7389-4BAC-802F-D2C4FA0706D5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8C55E1-2145-4496-B555-9452B6DED6C8}" type="pres">
      <dgm:prSet presAssocID="{D92E43AD-7389-4BAC-802F-D2C4FA0706D5}" presName="comp2" presStyleCnt="0"/>
      <dgm:spPr/>
    </dgm:pt>
    <dgm:pt modelId="{5641E451-B060-41CE-BBBF-CFE2EEE39B7D}" type="pres">
      <dgm:prSet presAssocID="{D92E43AD-7389-4BAC-802F-D2C4FA0706D5}" presName="circle2" presStyleLbl="node1" presStyleIdx="1" presStyleCnt="4"/>
      <dgm:spPr/>
      <dgm:t>
        <a:bodyPr/>
        <a:lstStyle/>
        <a:p>
          <a:endParaRPr lang="en-US"/>
        </a:p>
      </dgm:t>
    </dgm:pt>
    <dgm:pt modelId="{5C111D59-D171-4A5B-9918-CE68A2E8F9B0}" type="pres">
      <dgm:prSet presAssocID="{D92E43AD-7389-4BAC-802F-D2C4FA0706D5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F77734-E66B-4CEC-98A0-125ADA088751}" type="pres">
      <dgm:prSet presAssocID="{D92E43AD-7389-4BAC-802F-D2C4FA0706D5}" presName="comp3" presStyleCnt="0"/>
      <dgm:spPr/>
    </dgm:pt>
    <dgm:pt modelId="{3C94AAC1-F6A4-4485-948A-60EB7F686F0F}" type="pres">
      <dgm:prSet presAssocID="{D92E43AD-7389-4BAC-802F-D2C4FA0706D5}" presName="circle3" presStyleLbl="node1" presStyleIdx="2" presStyleCnt="4"/>
      <dgm:spPr/>
      <dgm:t>
        <a:bodyPr/>
        <a:lstStyle/>
        <a:p>
          <a:endParaRPr lang="en-US"/>
        </a:p>
      </dgm:t>
    </dgm:pt>
    <dgm:pt modelId="{C6B4854D-AC6B-42C4-80A0-D9A66F611900}" type="pres">
      <dgm:prSet presAssocID="{D92E43AD-7389-4BAC-802F-D2C4FA0706D5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9E0BFC-98F7-4D02-BFF8-26153A034A9B}" type="pres">
      <dgm:prSet presAssocID="{D92E43AD-7389-4BAC-802F-D2C4FA0706D5}" presName="comp4" presStyleCnt="0"/>
      <dgm:spPr/>
    </dgm:pt>
    <dgm:pt modelId="{29928C35-3831-43F9-9916-DCB3421B0E77}" type="pres">
      <dgm:prSet presAssocID="{D92E43AD-7389-4BAC-802F-D2C4FA0706D5}" presName="circle4" presStyleLbl="node1" presStyleIdx="3" presStyleCnt="4"/>
      <dgm:spPr/>
      <dgm:t>
        <a:bodyPr/>
        <a:lstStyle/>
        <a:p>
          <a:endParaRPr lang="en-US"/>
        </a:p>
      </dgm:t>
    </dgm:pt>
    <dgm:pt modelId="{68F95894-4E39-48E6-B8C5-885FC9FEC711}" type="pres">
      <dgm:prSet presAssocID="{D92E43AD-7389-4BAC-802F-D2C4FA0706D5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57D4F0-964A-4133-8736-B35C1A52415A}" type="presOf" srcId="{5C026AFC-C96F-447C-B908-4E0F16F99B7A}" destId="{57F3024A-9E56-474B-9EEC-13213FB1E518}" srcOrd="1" destOrd="0" presId="urn:microsoft.com/office/officeart/2005/8/layout/venn2"/>
    <dgm:cxn modelId="{62C84450-D328-4C86-A0AD-BC014BA507A2}" type="presOf" srcId="{5C026AFC-C96F-447C-B908-4E0F16F99B7A}" destId="{B85675A9-BB9A-4B78-9A83-830CBAE95C69}" srcOrd="0" destOrd="0" presId="urn:microsoft.com/office/officeart/2005/8/layout/venn2"/>
    <dgm:cxn modelId="{0510747D-AD8B-4EB5-AE4F-85EF4D645F3E}" type="presOf" srcId="{21F9645D-775C-4828-BA3C-0850579C0CAD}" destId="{5C111D59-D171-4A5B-9918-CE68A2E8F9B0}" srcOrd="1" destOrd="0" presId="urn:microsoft.com/office/officeart/2005/8/layout/venn2"/>
    <dgm:cxn modelId="{D919384C-C46D-439D-AF4A-327B8EA89874}" type="presOf" srcId="{D92E43AD-7389-4BAC-802F-D2C4FA0706D5}" destId="{E8DBEC4E-C837-4B63-A138-862EB61B0CC3}" srcOrd="0" destOrd="0" presId="urn:microsoft.com/office/officeart/2005/8/layout/venn2"/>
    <dgm:cxn modelId="{8C8143B9-95CE-4AF1-B46C-792CFCB02FED}" type="presOf" srcId="{E748A024-4BFC-431E-B548-FA065B86FD5A}" destId="{C6B4854D-AC6B-42C4-80A0-D9A66F611900}" srcOrd="1" destOrd="0" presId="urn:microsoft.com/office/officeart/2005/8/layout/venn2"/>
    <dgm:cxn modelId="{E0901F2B-0A5B-4AB7-9E70-C19B47760FED}" srcId="{D92E43AD-7389-4BAC-802F-D2C4FA0706D5}" destId="{21F9645D-775C-4828-BA3C-0850579C0CAD}" srcOrd="1" destOrd="0" parTransId="{2B87C591-B2F8-4E41-AC48-7C76799A4D67}" sibTransId="{653C8E7E-D6AD-4F9D-B665-FCF3DD773C66}"/>
    <dgm:cxn modelId="{1122B8D2-EFC6-4720-9882-646725B9B608}" type="presOf" srcId="{21F9645D-775C-4828-BA3C-0850579C0CAD}" destId="{5641E451-B060-41CE-BBBF-CFE2EEE39B7D}" srcOrd="0" destOrd="0" presId="urn:microsoft.com/office/officeart/2005/8/layout/venn2"/>
    <dgm:cxn modelId="{2281B606-6729-42DB-B1E8-A169E7EEBFA7}" srcId="{D92E43AD-7389-4BAC-802F-D2C4FA0706D5}" destId="{5C026AFC-C96F-447C-B908-4E0F16F99B7A}" srcOrd="0" destOrd="0" parTransId="{413A2306-83E5-46CC-9FAB-9B719CDE5A97}" sibTransId="{D5DF44E7-E5E5-4D94-BFB9-FEF49DEC9414}"/>
    <dgm:cxn modelId="{2742AF1C-358D-4439-BE7E-6CDCD7C33A11}" type="presOf" srcId="{9A086DA4-F689-4E74-8853-4B777B427514}" destId="{68F95894-4E39-48E6-B8C5-885FC9FEC711}" srcOrd="1" destOrd="0" presId="urn:microsoft.com/office/officeart/2005/8/layout/venn2"/>
    <dgm:cxn modelId="{A67A3D02-84BD-4B67-A345-ED587B5D3C06}" srcId="{D92E43AD-7389-4BAC-802F-D2C4FA0706D5}" destId="{E748A024-4BFC-431E-B548-FA065B86FD5A}" srcOrd="2" destOrd="0" parTransId="{62583372-3E47-4814-A391-C9B7FFCB78D2}" sibTransId="{865A1529-A1DF-4F13-AF2E-893C4A7B3D23}"/>
    <dgm:cxn modelId="{3C74F845-8F04-4514-878B-FAB862B26068}" srcId="{D92E43AD-7389-4BAC-802F-D2C4FA0706D5}" destId="{9A086DA4-F689-4E74-8853-4B777B427514}" srcOrd="3" destOrd="0" parTransId="{547C9F23-19CC-4407-91D2-2ACBEDD72AE5}" sibTransId="{35C4B18D-C357-4B70-99BA-A39901E3224D}"/>
    <dgm:cxn modelId="{547C6849-F966-4C62-ABEE-415A379373CD}" type="presOf" srcId="{E748A024-4BFC-431E-B548-FA065B86FD5A}" destId="{3C94AAC1-F6A4-4485-948A-60EB7F686F0F}" srcOrd="0" destOrd="0" presId="urn:microsoft.com/office/officeart/2005/8/layout/venn2"/>
    <dgm:cxn modelId="{5DD67A50-7440-49E2-BE37-AB8F779EDB84}" type="presOf" srcId="{9A086DA4-F689-4E74-8853-4B777B427514}" destId="{29928C35-3831-43F9-9916-DCB3421B0E77}" srcOrd="0" destOrd="0" presId="urn:microsoft.com/office/officeart/2005/8/layout/venn2"/>
    <dgm:cxn modelId="{BB98132E-B9CF-4087-B8DE-2E551E2B55AE}" type="presParOf" srcId="{E8DBEC4E-C837-4B63-A138-862EB61B0CC3}" destId="{1F3CF16C-355E-40E6-BB69-E82B88BEAD8E}" srcOrd="0" destOrd="0" presId="urn:microsoft.com/office/officeart/2005/8/layout/venn2"/>
    <dgm:cxn modelId="{CAE20ED8-2337-48C9-8E80-825EC44B33A7}" type="presParOf" srcId="{1F3CF16C-355E-40E6-BB69-E82B88BEAD8E}" destId="{B85675A9-BB9A-4B78-9A83-830CBAE95C69}" srcOrd="0" destOrd="0" presId="urn:microsoft.com/office/officeart/2005/8/layout/venn2"/>
    <dgm:cxn modelId="{1ED9A971-517A-4801-BE76-CF2B8165F825}" type="presParOf" srcId="{1F3CF16C-355E-40E6-BB69-E82B88BEAD8E}" destId="{57F3024A-9E56-474B-9EEC-13213FB1E518}" srcOrd="1" destOrd="0" presId="urn:microsoft.com/office/officeart/2005/8/layout/venn2"/>
    <dgm:cxn modelId="{3F7C2BBD-5B01-4E7D-ACE4-5F395EE5B000}" type="presParOf" srcId="{E8DBEC4E-C837-4B63-A138-862EB61B0CC3}" destId="{BF8C55E1-2145-4496-B555-9452B6DED6C8}" srcOrd="1" destOrd="0" presId="urn:microsoft.com/office/officeart/2005/8/layout/venn2"/>
    <dgm:cxn modelId="{ADA14B5D-7B57-445F-BB3C-C5DC3B11EBEB}" type="presParOf" srcId="{BF8C55E1-2145-4496-B555-9452B6DED6C8}" destId="{5641E451-B060-41CE-BBBF-CFE2EEE39B7D}" srcOrd="0" destOrd="0" presId="urn:microsoft.com/office/officeart/2005/8/layout/venn2"/>
    <dgm:cxn modelId="{20B4E99E-E6A7-4F5E-A276-8B084EAE33AE}" type="presParOf" srcId="{BF8C55E1-2145-4496-B555-9452B6DED6C8}" destId="{5C111D59-D171-4A5B-9918-CE68A2E8F9B0}" srcOrd="1" destOrd="0" presId="urn:microsoft.com/office/officeart/2005/8/layout/venn2"/>
    <dgm:cxn modelId="{8002E580-27CA-40D8-A75E-2CF3332E64B8}" type="presParOf" srcId="{E8DBEC4E-C837-4B63-A138-862EB61B0CC3}" destId="{D0F77734-E66B-4CEC-98A0-125ADA088751}" srcOrd="2" destOrd="0" presId="urn:microsoft.com/office/officeart/2005/8/layout/venn2"/>
    <dgm:cxn modelId="{B40101C1-FECB-4CEC-B4D0-A28F3353ECF4}" type="presParOf" srcId="{D0F77734-E66B-4CEC-98A0-125ADA088751}" destId="{3C94AAC1-F6A4-4485-948A-60EB7F686F0F}" srcOrd="0" destOrd="0" presId="urn:microsoft.com/office/officeart/2005/8/layout/venn2"/>
    <dgm:cxn modelId="{C67560AB-6FA6-43E4-B59E-3B4F6FF8A2F8}" type="presParOf" srcId="{D0F77734-E66B-4CEC-98A0-125ADA088751}" destId="{C6B4854D-AC6B-42C4-80A0-D9A66F611900}" srcOrd="1" destOrd="0" presId="urn:microsoft.com/office/officeart/2005/8/layout/venn2"/>
    <dgm:cxn modelId="{CC35EC9C-37B6-46B4-8DFC-0371BD7E9ED1}" type="presParOf" srcId="{E8DBEC4E-C837-4B63-A138-862EB61B0CC3}" destId="{CC9E0BFC-98F7-4D02-BFF8-26153A034A9B}" srcOrd="3" destOrd="0" presId="urn:microsoft.com/office/officeart/2005/8/layout/venn2"/>
    <dgm:cxn modelId="{A376A0AC-F620-42BB-9DC4-4C1CC388EFCA}" type="presParOf" srcId="{CC9E0BFC-98F7-4D02-BFF8-26153A034A9B}" destId="{29928C35-3831-43F9-9916-DCB3421B0E77}" srcOrd="0" destOrd="0" presId="urn:microsoft.com/office/officeart/2005/8/layout/venn2"/>
    <dgm:cxn modelId="{634E736F-EAE4-4755-A6D4-21DE58CD2B16}" type="presParOf" srcId="{CC9E0BFC-98F7-4D02-BFF8-26153A034A9B}" destId="{68F95894-4E39-48E6-B8C5-885FC9FEC711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5675A9-BB9A-4B78-9A83-830CBAE95C69}">
      <dsp:nvSpPr>
        <dsp:cNvPr id="0" name=""/>
        <dsp:cNvSpPr/>
      </dsp:nvSpPr>
      <dsp:spPr>
        <a:xfrm>
          <a:off x="1409700" y="0"/>
          <a:ext cx="4800600" cy="48006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Nation</a:t>
          </a:r>
          <a:endParaRPr lang="en-US" sz="1500" kern="1200" dirty="0"/>
        </a:p>
      </dsp:txBody>
      <dsp:txXfrm>
        <a:off x="3138876" y="240029"/>
        <a:ext cx="1342247" cy="720090"/>
      </dsp:txXfrm>
    </dsp:sp>
    <dsp:sp modelId="{5641E451-B060-41CE-BBBF-CFE2EEE39B7D}">
      <dsp:nvSpPr>
        <dsp:cNvPr id="0" name=""/>
        <dsp:cNvSpPr/>
      </dsp:nvSpPr>
      <dsp:spPr>
        <a:xfrm>
          <a:off x="1889759" y="960119"/>
          <a:ext cx="3840480" cy="38404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State</a:t>
          </a:r>
          <a:endParaRPr lang="en-US" sz="1500" kern="1200" dirty="0"/>
        </a:p>
      </dsp:txBody>
      <dsp:txXfrm>
        <a:off x="3138876" y="1190548"/>
        <a:ext cx="1342247" cy="691286"/>
      </dsp:txXfrm>
    </dsp:sp>
    <dsp:sp modelId="{3C94AAC1-F6A4-4485-948A-60EB7F686F0F}">
      <dsp:nvSpPr>
        <dsp:cNvPr id="0" name=""/>
        <dsp:cNvSpPr/>
      </dsp:nvSpPr>
      <dsp:spPr>
        <a:xfrm>
          <a:off x="2369819" y="1920239"/>
          <a:ext cx="2880360" cy="28803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School/district</a:t>
          </a:r>
          <a:endParaRPr lang="en-US" sz="1500" kern="1200" dirty="0"/>
        </a:p>
      </dsp:txBody>
      <dsp:txXfrm>
        <a:off x="3138876" y="2136266"/>
        <a:ext cx="1342247" cy="648081"/>
      </dsp:txXfrm>
    </dsp:sp>
    <dsp:sp modelId="{29928C35-3831-43F9-9916-DCB3421B0E77}">
      <dsp:nvSpPr>
        <dsp:cNvPr id="0" name=""/>
        <dsp:cNvSpPr/>
      </dsp:nvSpPr>
      <dsp:spPr>
        <a:xfrm>
          <a:off x="2849879" y="2880359"/>
          <a:ext cx="1920240" cy="19202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Me: classroom teacher</a:t>
          </a:r>
          <a:endParaRPr lang="en-US" sz="1500" kern="1200" dirty="0"/>
        </a:p>
      </dsp:txBody>
      <dsp:txXfrm>
        <a:off x="3131092" y="3360420"/>
        <a:ext cx="1357814" cy="9601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5675A9-BB9A-4B78-9A83-830CBAE95C69}">
      <dsp:nvSpPr>
        <dsp:cNvPr id="0" name=""/>
        <dsp:cNvSpPr/>
      </dsp:nvSpPr>
      <dsp:spPr>
        <a:xfrm>
          <a:off x="1409700" y="0"/>
          <a:ext cx="4800600" cy="48006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Nation</a:t>
          </a:r>
          <a:endParaRPr lang="en-US" sz="1500" kern="1200" dirty="0"/>
        </a:p>
      </dsp:txBody>
      <dsp:txXfrm>
        <a:off x="3138876" y="240029"/>
        <a:ext cx="1342247" cy="720090"/>
      </dsp:txXfrm>
    </dsp:sp>
    <dsp:sp modelId="{5641E451-B060-41CE-BBBF-CFE2EEE39B7D}">
      <dsp:nvSpPr>
        <dsp:cNvPr id="0" name=""/>
        <dsp:cNvSpPr/>
      </dsp:nvSpPr>
      <dsp:spPr>
        <a:xfrm>
          <a:off x="1889759" y="960119"/>
          <a:ext cx="3840480" cy="38404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State</a:t>
          </a:r>
          <a:endParaRPr lang="en-US" sz="1500" kern="1200" dirty="0"/>
        </a:p>
      </dsp:txBody>
      <dsp:txXfrm>
        <a:off x="3138876" y="1190548"/>
        <a:ext cx="1342247" cy="691286"/>
      </dsp:txXfrm>
    </dsp:sp>
    <dsp:sp modelId="{3C94AAC1-F6A4-4485-948A-60EB7F686F0F}">
      <dsp:nvSpPr>
        <dsp:cNvPr id="0" name=""/>
        <dsp:cNvSpPr/>
      </dsp:nvSpPr>
      <dsp:spPr>
        <a:xfrm>
          <a:off x="2369819" y="1920239"/>
          <a:ext cx="2880360" cy="28803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School/district</a:t>
          </a:r>
          <a:endParaRPr lang="en-US" sz="1500" kern="1200" dirty="0"/>
        </a:p>
      </dsp:txBody>
      <dsp:txXfrm>
        <a:off x="3138876" y="2136266"/>
        <a:ext cx="1342247" cy="648081"/>
      </dsp:txXfrm>
    </dsp:sp>
    <dsp:sp modelId="{29928C35-3831-43F9-9916-DCB3421B0E77}">
      <dsp:nvSpPr>
        <dsp:cNvPr id="0" name=""/>
        <dsp:cNvSpPr/>
      </dsp:nvSpPr>
      <dsp:spPr>
        <a:xfrm>
          <a:off x="2849879" y="2880359"/>
          <a:ext cx="1920240" cy="19202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Me: classroom teacher</a:t>
          </a:r>
          <a:endParaRPr lang="en-US" sz="1500" kern="1200" dirty="0"/>
        </a:p>
      </dsp:txBody>
      <dsp:txXfrm>
        <a:off x="3131092" y="3360420"/>
        <a:ext cx="1357814" cy="960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F78F6-3C67-484B-B3D4-F00D054013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643AB-4019-404A-9570-EE82C162473C}" type="datetimeFigureOut">
              <a:rPr lang="en-US"/>
              <a:pPr>
                <a:defRPr/>
              </a:pPr>
              <a:t>5/20/2014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35897-B003-418B-AA9E-A6BFE82831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A1B82-C2F8-477F-B2DC-2145BF79CD34}" type="datetimeFigureOut">
              <a:rPr lang="en-US"/>
              <a:pPr>
                <a:defRPr/>
              </a:pPr>
              <a:t>5/20/2014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3087F-3BA1-4ACF-9E19-D0DC7B6C26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87278-DDEE-4B12-B1BE-883E9F0D6D5F}" type="datetimeFigureOut">
              <a:rPr lang="en-US"/>
              <a:pPr>
                <a:defRPr/>
              </a:pPr>
              <a:t>5/20/2014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ECA41-92D2-4C17-982A-1A5A264B76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16712-ADDA-418F-9A43-68A6CEB80ADE}" type="datetimeFigureOut">
              <a:rPr lang="en-US"/>
              <a:pPr>
                <a:defRPr/>
              </a:pPr>
              <a:t>5/20/2014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7DFD0-EE6C-4257-863F-E2B5ACF2BF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907BF-EC1F-400C-BFAF-DD9630F561DF}" type="datetimeFigureOut">
              <a:rPr lang="en-US"/>
              <a:pPr>
                <a:defRPr/>
              </a:pPr>
              <a:t>5/20/2014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6F7A1-964D-45FE-A106-16F269B22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23B61-164B-40C7-977E-2FF6DC9868CC}" type="datetimeFigureOut">
              <a:rPr lang="en-US"/>
              <a:pPr>
                <a:defRPr/>
              </a:pPr>
              <a:t>5/20/2014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945E9-9F35-49F9-BC2A-DF570850C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27823-30C9-4A82-8E81-29C343AAB14F}" type="datetimeFigureOut">
              <a:rPr lang="en-US"/>
              <a:pPr>
                <a:defRPr/>
              </a:pPr>
              <a:t>5/20/2014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255EA-C204-4CA2-9B4F-9CCEB285D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453CC-F8E8-4AA4-9021-34DCF15C12DA}" type="datetimeFigureOut">
              <a:rPr lang="en-US"/>
              <a:pPr>
                <a:defRPr/>
              </a:pPr>
              <a:t>5/20/2014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F360E-3497-4027-9A89-C0AEF28B9A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34FF5-16AC-48BF-B867-E397F93A6048}" type="datetimeFigureOut">
              <a:rPr lang="en-US"/>
              <a:pPr>
                <a:defRPr/>
              </a:pPr>
              <a:t>5/20/2014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02C9D-278A-47AE-9059-115B4B1412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863F-685D-419B-8761-81DD1A7D6577}" type="datetimeFigureOut">
              <a:rPr lang="en-US"/>
              <a:pPr>
                <a:defRPr/>
              </a:pPr>
              <a:t>5/20/2014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7E7F7-AFAE-4607-BBD0-59821CEB46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A7BD5-6004-405A-B901-13F0F27A6F52}" type="datetimeFigureOut">
              <a:rPr lang="en-US"/>
              <a:pPr>
                <a:defRPr/>
              </a:pPr>
              <a:t>5/20/2014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010B3F87-5C74-4EEF-AB60-40232D8396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8AD6C225-C9BC-4FEB-BFD2-678AD22E70E0}" type="datetimeFigureOut">
              <a:rPr lang="en-US"/>
              <a:pPr>
                <a:defRPr/>
              </a:pPr>
              <a:t>5/20/2014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9pPr>
    </p:titleStyle>
    <p:bodyStyle>
      <a:lvl1pPr marL="342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rriam-webster.com/dictionary/incline" TargetMode="External"/><Relationship Id="rId2" Type="http://schemas.openxmlformats.org/officeDocument/2006/relationships/hyperlink" Target="http://www.merriam-webster.com/dictionary/bend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www.merriam-webster.com/dictionary/problem" TargetMode="External"/><Relationship Id="rId4" Type="http://schemas.openxmlformats.org/officeDocument/2006/relationships/hyperlink" Target="http://www.merriam-webster.com/dictionary/concern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EDCI 6158: Trends &amp; Issues in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125" cy="1066800"/>
          </a:xfrm>
        </p:spPr>
        <p:txBody>
          <a:bodyPr rtlCol="0"/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Summer 2014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Introductory Class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Brainstorm!  Trends &amp; Issues…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Issues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7620000" cy="533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 smtClean="0"/>
              <a:t>Teacher certification changes</a:t>
            </a:r>
            <a:r>
              <a:rPr lang="en-US" sz="2000" dirty="0" smtClean="0"/>
              <a:t>/transfer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Quality vocational education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Inclusion/co-teaching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Nutrition and student achievement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College and career ready/remediation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Textbooks/retelling history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Discussion in the classroom 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Moral education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Cultural conflict in the classroom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School safety – Teacher responsibility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Discipline (punishment/correction)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Truancy/socio-economic status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Consequences of business model in education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Teacher racism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Gender and transgender issues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“Adolescent” trends and issues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Gender identity</a:t>
            </a:r>
          </a:p>
          <a:p>
            <a:r>
              <a:rPr lang="en-US" sz="1800" dirty="0" smtClean="0"/>
              <a:t>Personal identity</a:t>
            </a:r>
            <a:r>
              <a:rPr lang="en-US" sz="1800" dirty="0"/>
              <a:t> </a:t>
            </a:r>
            <a:r>
              <a:rPr lang="en-US" sz="1800" dirty="0" smtClean="0"/>
              <a:t>(self)</a:t>
            </a:r>
          </a:p>
          <a:p>
            <a:r>
              <a:rPr lang="en-US" sz="1800" dirty="0" smtClean="0"/>
              <a:t>Personal hygiene</a:t>
            </a:r>
          </a:p>
          <a:p>
            <a:r>
              <a:rPr lang="en-US" sz="1800" dirty="0" smtClean="0"/>
              <a:t>Hormones</a:t>
            </a:r>
          </a:p>
          <a:p>
            <a:r>
              <a:rPr lang="en-US" sz="1800" dirty="0" smtClean="0"/>
              <a:t>Family conflict</a:t>
            </a:r>
          </a:p>
          <a:p>
            <a:r>
              <a:rPr lang="en-US" sz="1800" dirty="0" smtClean="0"/>
              <a:t>Peer pressure</a:t>
            </a:r>
          </a:p>
          <a:p>
            <a:r>
              <a:rPr lang="en-US" sz="1800" dirty="0" smtClean="0"/>
              <a:t>Bullying (teasing, cyberbullying)</a:t>
            </a:r>
          </a:p>
          <a:p>
            <a:r>
              <a:rPr lang="en-US" sz="1800" dirty="0" smtClean="0"/>
              <a:t>Social media</a:t>
            </a:r>
          </a:p>
          <a:p>
            <a:r>
              <a:rPr lang="en-US" sz="1800" dirty="0" smtClean="0"/>
              <a:t>Dating</a:t>
            </a:r>
          </a:p>
          <a:p>
            <a:r>
              <a:rPr lang="en-US" sz="1800" dirty="0" smtClean="0"/>
              <a:t>Teacher/student interactions</a:t>
            </a:r>
          </a:p>
          <a:p>
            <a:r>
              <a:rPr lang="en-US" sz="1800" dirty="0" smtClean="0"/>
              <a:t>Responsibilities</a:t>
            </a:r>
          </a:p>
          <a:p>
            <a:r>
              <a:rPr lang="en-US" sz="1800" dirty="0" smtClean="0"/>
              <a:t>Homelessness</a:t>
            </a:r>
          </a:p>
          <a:p>
            <a:r>
              <a:rPr lang="en-US" sz="1800" dirty="0" smtClean="0"/>
              <a:t>Cliques/rivalries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Wonder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Designed for adolescent readers</a:t>
            </a:r>
          </a:p>
          <a:p>
            <a:r>
              <a:rPr lang="en-US" dirty="0" smtClean="0"/>
              <a:t>Focused on “real world” issues adolescents (in general) face</a:t>
            </a:r>
          </a:p>
          <a:p>
            <a:r>
              <a:rPr lang="en-US" dirty="0" smtClean="0"/>
              <a:t>Focused on specific issues related to education</a:t>
            </a:r>
          </a:p>
          <a:p>
            <a:r>
              <a:rPr lang="en-US" dirty="0" smtClean="0"/>
              <a:t>All-school book read in fall 2014 at Richards MS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“Insider” perspective on trends and issues for adolescent learners, their families, and their educational community.</a:t>
            </a:r>
          </a:p>
          <a:p>
            <a:r>
              <a:rPr lang="en-US" dirty="0" smtClean="0"/>
              <a:t>Bring your book next time; we will set a reading schedule and begin discussing our reactions to the novel.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726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closer at trends and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Consider the terminology.</a:t>
            </a:r>
          </a:p>
          <a:p>
            <a:r>
              <a:rPr lang="en-US" dirty="0" smtClean="0"/>
              <a:t>Look at various perspectives to define/summarize one trend/issue.</a:t>
            </a:r>
            <a:endParaRPr lang="en-US" dirty="0"/>
          </a:p>
        </p:txBody>
      </p:sp>
      <p:pic>
        <p:nvPicPr>
          <p:cNvPr id="1026" name="Picture 2" descr="C:\Users\csu\AppData\Local\Microsoft\Windows\Temporary Internet Files\Content.IE5\QSDOV8PH\MP900427810[2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471261"/>
            <a:ext cx="3657600" cy="272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68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Consider the terms…</a:t>
            </a:r>
            <a:endParaRPr lang="en-US" dirty="0"/>
          </a:p>
        </p:txBody>
      </p:sp>
      <p:sp>
        <p:nvSpPr>
          <p:cNvPr id="23554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What is a “trend?”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:</a:t>
            </a:r>
            <a:r>
              <a:rPr lang="en-US" dirty="0"/>
              <a:t> to extend in a general direction </a:t>
            </a:r>
            <a:r>
              <a:rPr lang="en-US" b="1" dirty="0"/>
              <a:t>:</a:t>
            </a:r>
            <a:r>
              <a:rPr lang="en-US" dirty="0"/>
              <a:t> follow a general course&lt;mountain ranges </a:t>
            </a:r>
            <a:r>
              <a:rPr lang="en-US" i="1" dirty="0"/>
              <a:t>trending</a:t>
            </a:r>
            <a:r>
              <a:rPr lang="en-US" dirty="0"/>
              <a:t> north and south&gt;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:</a:t>
            </a:r>
            <a:r>
              <a:rPr lang="en-US" dirty="0"/>
              <a:t> to veer in a new direction </a:t>
            </a:r>
            <a:r>
              <a:rPr lang="en-US" b="1" dirty="0"/>
              <a:t>:</a:t>
            </a:r>
            <a:r>
              <a:rPr lang="en-US" dirty="0"/>
              <a:t> </a:t>
            </a:r>
            <a:r>
              <a:rPr lang="en-US" cap="small" dirty="0">
                <a:hlinkClick r:id="rId2"/>
              </a:rPr>
              <a:t>bend</a:t>
            </a:r>
            <a:r>
              <a:rPr lang="en-US" dirty="0"/>
              <a:t> &lt;a coastline that </a:t>
            </a:r>
            <a:r>
              <a:rPr lang="en-US" i="1" dirty="0" err="1"/>
              <a:t>trends</a:t>
            </a:r>
            <a:r>
              <a:rPr lang="en-US" dirty="0" err="1"/>
              <a:t>westward</a:t>
            </a:r>
            <a:r>
              <a:rPr lang="en-US" dirty="0"/>
              <a:t>&gt;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:</a:t>
            </a:r>
            <a:r>
              <a:rPr lang="en-US" dirty="0"/>
              <a:t> to show a tendency </a:t>
            </a:r>
            <a:r>
              <a:rPr lang="en-US" b="1" dirty="0"/>
              <a:t>:</a:t>
            </a:r>
            <a:r>
              <a:rPr lang="en-US" dirty="0"/>
              <a:t> </a:t>
            </a:r>
            <a:r>
              <a:rPr lang="en-US" cap="small" dirty="0">
                <a:hlinkClick r:id="rId3"/>
              </a:rPr>
              <a:t>incline</a:t>
            </a:r>
            <a:r>
              <a:rPr lang="en-US" dirty="0"/>
              <a:t> &lt;prices </a:t>
            </a:r>
            <a:r>
              <a:rPr lang="en-US" i="1" dirty="0"/>
              <a:t>trending</a:t>
            </a:r>
            <a:r>
              <a:rPr lang="en-US" dirty="0"/>
              <a:t> upward&gt;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23556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What is an “issue?”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/>
              <a:t>:</a:t>
            </a:r>
            <a:r>
              <a:rPr lang="en-US" dirty="0"/>
              <a:t> a vital or unsettled matter &lt;economic </a:t>
            </a:r>
            <a:r>
              <a:rPr lang="en-US" i="1" dirty="0"/>
              <a:t>issues</a:t>
            </a:r>
            <a:r>
              <a:rPr lang="en-US" dirty="0"/>
              <a:t>&gt; (2) </a:t>
            </a:r>
            <a:r>
              <a:rPr lang="en-US" b="1" dirty="0"/>
              <a:t>:</a:t>
            </a:r>
            <a:r>
              <a:rPr lang="en-US" cap="small" dirty="0">
                <a:hlinkClick r:id="rId4"/>
              </a:rPr>
              <a:t>concern</a:t>
            </a:r>
            <a:r>
              <a:rPr lang="en-US" dirty="0"/>
              <a:t>, </a:t>
            </a:r>
            <a:r>
              <a:rPr lang="en-US" cap="small" dirty="0">
                <a:hlinkClick r:id="rId5"/>
              </a:rPr>
              <a:t>problem</a:t>
            </a:r>
            <a:r>
              <a:rPr lang="en-US" dirty="0"/>
              <a:t> &lt;I have </a:t>
            </a:r>
            <a:r>
              <a:rPr lang="en-US" i="1" dirty="0"/>
              <a:t>issues</a:t>
            </a:r>
            <a:r>
              <a:rPr lang="en-US" dirty="0"/>
              <a:t> with his behavior&gt;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:</a:t>
            </a:r>
            <a:r>
              <a:rPr lang="en-US" dirty="0"/>
              <a:t> the point at which an unsettled matter is ready for a decision &lt;brought the matter to an </a:t>
            </a:r>
            <a:r>
              <a:rPr lang="en-US" i="1" dirty="0"/>
              <a:t>issue</a:t>
            </a:r>
            <a:r>
              <a:rPr lang="en-US" dirty="0"/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an overview for an education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small group, briefly read the text provided to you.</a:t>
            </a:r>
          </a:p>
          <a:p>
            <a:r>
              <a:rPr lang="en-US" dirty="0" smtClean="0"/>
              <a:t>As a group, determine the key education topic the text addresses.</a:t>
            </a:r>
          </a:p>
          <a:p>
            <a:r>
              <a:rPr lang="en-US" dirty="0" smtClean="0"/>
              <a:t>As a group, write 2-3 sentences that define/describe the key education topic.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27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3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90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&amp;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Give </a:t>
            </a:r>
            <a:r>
              <a:rPr lang="en-US" dirty="0" err="1" smtClean="0"/>
              <a:t>Erinn</a:t>
            </a:r>
            <a:r>
              <a:rPr lang="en-US" dirty="0" smtClean="0"/>
              <a:t> your proposal tonight, or email her your proposal tomorrow.</a:t>
            </a:r>
          </a:p>
          <a:p>
            <a:r>
              <a:rPr lang="en-US" dirty="0" smtClean="0"/>
              <a:t>Begin looking for resources describing your research topic.</a:t>
            </a:r>
          </a:p>
          <a:p>
            <a:r>
              <a:rPr lang="en-US" dirty="0"/>
              <a:t>Draft of Overview due on Thursday.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csu\AppData\Local\Microsoft\Windows\Temporary Internet Files\Content.IE5\1BUD4TWK\MP90044864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524000"/>
            <a:ext cx="38100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074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minute interviews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Work with a partner.</a:t>
            </a:r>
          </a:p>
          <a:p>
            <a:r>
              <a:rPr lang="en-US" dirty="0" smtClean="0"/>
              <a:t>Partner A:  You have 2 minutes to talk about yourself.</a:t>
            </a:r>
          </a:p>
          <a:p>
            <a:r>
              <a:rPr lang="en-US" dirty="0" smtClean="0"/>
              <a:t>Partner B: Listen attentively.</a:t>
            </a:r>
          </a:p>
          <a:p>
            <a:endParaRPr lang="en-US" dirty="0"/>
          </a:p>
          <a:p>
            <a:r>
              <a:rPr lang="en-US" dirty="0" smtClean="0"/>
              <a:t>After 2 minutes, switch roles.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Possible topics: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Hometown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Hobbies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Education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Family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Pets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TV, movies, music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16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Course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/>
              <a:t>Knowledge of Education Trends and Issues   </a:t>
            </a:r>
            <a:r>
              <a:rPr lang="en-US" dirty="0"/>
              <a:t>Students will refine their knowledge of trends in pedagogy, of developments in curriculum, and of significant educational issues at local, state, and national levels.</a:t>
            </a:r>
            <a:endParaRPr lang="en-US" b="1" dirty="0"/>
          </a:p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/>
              <a:t>Detailed Knowledge of a Selected Trend and/or Issue  </a:t>
            </a:r>
            <a:r>
              <a:rPr lang="en-US" dirty="0"/>
              <a:t>Students will conduct research to gain detailed knowledge of a specific trend and/or issue and share this knowledge with other members of the class.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/>
              <a:t>Hands-On Knowledge of Instruction Related to Trends/Issues </a:t>
            </a:r>
            <a:r>
              <a:rPr lang="en-US" dirty="0"/>
              <a:t>Students will investigate, review, and develop a curricular/awareness project to apply knowledge of current education trends/issues to a local instructional setting. </a:t>
            </a:r>
            <a:endParaRPr lang="en-US" b="1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How will we accomplish the course objectives?</a:t>
            </a:r>
            <a:endParaRPr lang="en-US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Individual research of a specific trend/issue in education.</a:t>
            </a:r>
          </a:p>
          <a:p>
            <a:r>
              <a:rPr lang="en-US" smtClean="0"/>
              <a:t>Sharing of research with one another.</a:t>
            </a:r>
          </a:p>
          <a:p>
            <a:r>
              <a:rPr lang="en-US" smtClean="0"/>
              <a:t>Connecting individual research with specific school/district/state program or curricula.</a:t>
            </a:r>
          </a:p>
          <a:p>
            <a:r>
              <a:rPr lang="en-US" smtClean="0"/>
              <a:t>Connecting trends and issues in education with general trends and issues adolescents face.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Trends &amp; Issues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state of education in GA</a:t>
            </a:r>
            <a:endParaRPr lang="en-US" dirty="0"/>
          </a:p>
        </p:txBody>
      </p:sp>
      <p:sp>
        <p:nvSpPr>
          <p:cNvPr id="17410" name="Text Placeholder 1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 the past 9 years…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85000" lnSpcReduction="20000"/>
          </a:bodyPr>
          <a:lstStyle/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Among </a:t>
            </a:r>
            <a:r>
              <a:rPr lang="en-US" dirty="0"/>
              <a:t>other things, the state </a:t>
            </a:r>
            <a:r>
              <a:rPr lang="en-US" dirty="0" smtClean="0"/>
              <a:t>has implemented</a:t>
            </a:r>
            <a:r>
              <a:rPr lang="en-US" dirty="0"/>
              <a:t>: </a:t>
            </a:r>
            <a:endParaRPr lang="en-US" dirty="0" smtClean="0"/>
          </a:p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1</a:t>
            </a:r>
            <a:r>
              <a:rPr lang="en-US" dirty="0"/>
              <a:t>) </a:t>
            </a:r>
            <a:r>
              <a:rPr lang="en-US" dirty="0" smtClean="0"/>
              <a:t>Higher standards</a:t>
            </a:r>
            <a:r>
              <a:rPr lang="en-US" dirty="0"/>
              <a:t>, </a:t>
            </a:r>
            <a:endParaRPr lang="en-US" dirty="0" smtClean="0"/>
          </a:p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2</a:t>
            </a:r>
            <a:r>
              <a:rPr lang="en-US" dirty="0"/>
              <a:t>) a more rigorous curriculum, </a:t>
            </a:r>
            <a:endParaRPr lang="en-US" dirty="0" smtClean="0"/>
          </a:p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3</a:t>
            </a:r>
            <a:r>
              <a:rPr lang="en-US" dirty="0"/>
              <a:t>) a new accountability system, </a:t>
            </a:r>
            <a:r>
              <a:rPr lang="en-US" dirty="0" smtClean="0"/>
              <a:t>4</a:t>
            </a:r>
            <a:r>
              <a:rPr lang="en-US" dirty="0"/>
              <a:t>) a statewide student information system.</a:t>
            </a:r>
          </a:p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Taken </a:t>
            </a:r>
            <a:r>
              <a:rPr lang="en-US" dirty="0"/>
              <a:t>together, these elements are expected to prepare </a:t>
            </a:r>
            <a:r>
              <a:rPr lang="en-US" dirty="0" smtClean="0"/>
              <a:t>students for </a:t>
            </a:r>
            <a:r>
              <a:rPr lang="en-US" dirty="0"/>
              <a:t>the demands of college or a career and </a:t>
            </a:r>
            <a:r>
              <a:rPr lang="en-US" dirty="0" smtClean="0"/>
              <a:t>increase the </a:t>
            </a:r>
            <a:r>
              <a:rPr lang="en-US" dirty="0"/>
              <a:t>global competitiveness of Georgia’s workforce. </a:t>
            </a:r>
            <a:endParaRPr lang="en-US" dirty="0" smtClean="0"/>
          </a:p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  <p:sp>
        <p:nvSpPr>
          <p:cNvPr id="17412" name="Text Placeholder 1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These elements mean?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4"/>
          </p:nvPr>
        </p:nvSpPr>
        <p:spPr/>
        <p:txBody>
          <a:bodyPr rtlCol="0">
            <a:normAutofit/>
          </a:bodyPr>
          <a:lstStyle/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These policy </a:t>
            </a:r>
            <a:r>
              <a:rPr lang="en-US" dirty="0" smtClean="0"/>
              <a:t>reforms led </a:t>
            </a:r>
            <a:r>
              <a:rPr lang="en-US" dirty="0"/>
              <a:t>Georgia to be ranked seventh in the nation </a:t>
            </a:r>
            <a:r>
              <a:rPr lang="en-US" dirty="0" smtClean="0"/>
              <a:t>in a national study </a:t>
            </a:r>
            <a:r>
              <a:rPr lang="en-US" dirty="0"/>
              <a:t>conducted in 2012 for having the right </a:t>
            </a:r>
            <a:r>
              <a:rPr lang="en-US" dirty="0" smtClean="0">
                <a:solidFill>
                  <a:srgbClr val="FF0000"/>
                </a:solidFill>
              </a:rPr>
              <a:t>policies</a:t>
            </a:r>
            <a:r>
              <a:rPr lang="en-US" dirty="0" smtClean="0"/>
              <a:t> in </a:t>
            </a:r>
            <a:r>
              <a:rPr lang="en-US" dirty="0"/>
              <a:t>place to improve educational outcomes.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dirty="0" smtClean="0"/>
              <a:t>Have these policies translated into increased student learning?</a:t>
            </a:r>
            <a:endParaRPr lang="en-US" sz="32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Yes…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 </a:t>
            </a:r>
            <a:r>
              <a:rPr lang="en-US" dirty="0"/>
              <a:t>2012, Georgia </a:t>
            </a:r>
            <a:r>
              <a:rPr lang="en-US" dirty="0" smtClean="0"/>
              <a:t>was the </a:t>
            </a:r>
            <a:r>
              <a:rPr lang="en-US" dirty="0"/>
              <a:t>only state in the nation to show gains across all national tests: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 SAT, the ACT, Advanced Placement (AP) examinations, and the National Assessment of Educational Progress(NAEP) </a:t>
            </a:r>
            <a:r>
              <a:rPr lang="en-US" dirty="0" smtClean="0"/>
              <a:t>in Math</a:t>
            </a:r>
            <a:r>
              <a:rPr lang="en-US" dirty="0"/>
              <a:t>, Reading and Science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And No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However, the recent release of the newly calculated graduation rate </a:t>
            </a:r>
            <a:r>
              <a:rPr lang="en-US" dirty="0" smtClean="0"/>
              <a:t>shows that </a:t>
            </a:r>
            <a:r>
              <a:rPr lang="en-US" dirty="0"/>
              <a:t>Georgia </a:t>
            </a:r>
            <a:r>
              <a:rPr lang="en-US" dirty="0" smtClean="0"/>
              <a:t>is </a:t>
            </a:r>
            <a:r>
              <a:rPr lang="en-US" dirty="0" smtClean="0">
                <a:solidFill>
                  <a:srgbClr val="FF0000"/>
                </a:solidFill>
              </a:rPr>
              <a:t>fourth </a:t>
            </a:r>
            <a:r>
              <a:rPr lang="en-US" dirty="0">
                <a:solidFill>
                  <a:srgbClr val="FF0000"/>
                </a:solidFill>
              </a:rPr>
              <a:t>from the </a:t>
            </a:r>
            <a:r>
              <a:rPr lang="en-US" dirty="0" smtClean="0">
                <a:solidFill>
                  <a:srgbClr val="FF0000"/>
                </a:solidFill>
              </a:rPr>
              <a:t>bottom</a:t>
            </a:r>
            <a:r>
              <a:rPr lang="en-US" dirty="0" smtClean="0"/>
              <a:t> compared </a:t>
            </a:r>
            <a:r>
              <a:rPr lang="en-US" dirty="0"/>
              <a:t>to the rest of the </a:t>
            </a:r>
            <a:r>
              <a:rPr lang="en-US" dirty="0" smtClean="0"/>
              <a:t>nation</a:t>
            </a:r>
            <a:r>
              <a:rPr lang="en-US" dirty="0"/>
              <a:t>.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GA’s </a:t>
            </a:r>
            <a:r>
              <a:rPr lang="en-US" dirty="0"/>
              <a:t>graduation rate </a:t>
            </a:r>
            <a:r>
              <a:rPr lang="en-US" dirty="0" smtClean="0"/>
              <a:t>is </a:t>
            </a:r>
            <a:r>
              <a:rPr lang="en-US" dirty="0"/>
              <a:t>only </a:t>
            </a:r>
            <a:r>
              <a:rPr lang="en-US" dirty="0">
                <a:solidFill>
                  <a:srgbClr val="FF0000"/>
                </a:solidFill>
              </a:rPr>
              <a:t>67 percent.</a:t>
            </a:r>
            <a:r>
              <a:rPr lang="en-US" dirty="0"/>
              <a:t> The rate for minority students was </a:t>
            </a:r>
            <a:r>
              <a:rPr lang="en-US" dirty="0" smtClean="0"/>
              <a:t>even lower</a:t>
            </a:r>
            <a:r>
              <a:rPr lang="en-US" dirty="0"/>
              <a:t>. 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For </a:t>
            </a:r>
            <a:r>
              <a:rPr lang="en-US" dirty="0"/>
              <a:t>example, Georgia only graduated </a:t>
            </a:r>
            <a:r>
              <a:rPr lang="en-US" dirty="0">
                <a:solidFill>
                  <a:srgbClr val="FF0000"/>
                </a:solidFill>
              </a:rPr>
              <a:t>58 percent </a:t>
            </a:r>
            <a:r>
              <a:rPr lang="en-US" dirty="0"/>
              <a:t>of its Hispanic students.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Top 10 Education Issues for GA in 2014</a:t>
            </a:r>
            <a:endParaRPr lang="en-US" dirty="0"/>
          </a:p>
        </p:txBody>
      </p:sp>
      <p:sp>
        <p:nvSpPr>
          <p:cNvPr id="1945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College and career ready standards</a:t>
            </a:r>
          </a:p>
          <a:p>
            <a:r>
              <a:rPr lang="en-US" dirty="0" smtClean="0"/>
              <a:t>Student assessments</a:t>
            </a:r>
          </a:p>
          <a:p>
            <a:r>
              <a:rPr lang="en-US" dirty="0" smtClean="0"/>
              <a:t>Teacher preparation programs</a:t>
            </a:r>
          </a:p>
          <a:p>
            <a:r>
              <a:rPr lang="en-US" dirty="0" smtClean="0"/>
              <a:t>Accountability (measuring teacher and leader effectiveness)</a:t>
            </a:r>
          </a:p>
          <a:p>
            <a:r>
              <a:rPr lang="en-US" dirty="0" smtClean="0"/>
              <a:t>School climate</a:t>
            </a:r>
          </a:p>
          <a:p>
            <a:r>
              <a:rPr lang="en-US" dirty="0" smtClean="0"/>
              <a:t>Early learning (closing the achievement gap)</a:t>
            </a:r>
          </a:p>
          <a:p>
            <a:r>
              <a:rPr lang="en-US" dirty="0" smtClean="0"/>
              <a:t>Work ready students</a:t>
            </a:r>
          </a:p>
          <a:p>
            <a:r>
              <a:rPr lang="en-US" dirty="0" smtClean="0"/>
              <a:t>Barriers to higher education completion</a:t>
            </a:r>
          </a:p>
          <a:p>
            <a:r>
              <a:rPr lang="en-US" dirty="0" smtClean="0"/>
              <a:t>Governance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Top 10 Issues</a:t>
            </a:r>
            <a:endParaRPr lang="en-US" dirty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Please take the next 10 minutes to skim over the “issue” you have been given.  Underline/highlight any phrases, statistics, etc. of significance.</a:t>
            </a:r>
          </a:p>
          <a:p>
            <a:r>
              <a:rPr lang="en-US" smtClean="0"/>
              <a:t>Jot down your thoughts to the following prompts:</a:t>
            </a:r>
          </a:p>
          <a:p>
            <a:pPr lvl="1"/>
            <a:r>
              <a:rPr lang="en-US" smtClean="0"/>
              <a:t>In 1-2 sentences, how would you summarize this issue?</a:t>
            </a:r>
          </a:p>
          <a:p>
            <a:pPr lvl="1"/>
            <a:r>
              <a:rPr lang="en-US" smtClean="0"/>
              <a:t>What “connections” do you have to this issue (i.e., experiences as a student, experiences as a teacher or parent, read about this issue in the news)?</a:t>
            </a:r>
          </a:p>
          <a:p>
            <a:pPr lvl="1"/>
            <a:r>
              <a:rPr lang="en-US" smtClean="0"/>
              <a:t>What suggestions do you have for improving the issue?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388</TotalTime>
  <Words>877</Words>
  <Application>Microsoft Office PowerPoint</Application>
  <PresentationFormat>On-screen Show (4:3)</PresentationFormat>
  <Paragraphs>131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Adjacency</vt:lpstr>
      <vt:lpstr>EDCI 6158: Trends &amp; Issues in Education</vt:lpstr>
      <vt:lpstr>Two minute interviews</vt:lpstr>
      <vt:lpstr>Course objectives</vt:lpstr>
      <vt:lpstr>How will we accomplish the course objectives?</vt:lpstr>
      <vt:lpstr>Trends &amp; Issues</vt:lpstr>
      <vt:lpstr>The state of education in GA</vt:lpstr>
      <vt:lpstr>Have these policies translated into increased student learning?</vt:lpstr>
      <vt:lpstr>Top 10 Education Issues for GA in 2014</vt:lpstr>
      <vt:lpstr>Top 10 Issues</vt:lpstr>
      <vt:lpstr>Brainstorm!  Trends &amp; Issues…</vt:lpstr>
      <vt:lpstr>Issues</vt:lpstr>
      <vt:lpstr>“Adolescent” trends and issues</vt:lpstr>
      <vt:lpstr>Wonder</vt:lpstr>
      <vt:lpstr>Looking closer at trends and issues</vt:lpstr>
      <vt:lpstr>Consider the terms…</vt:lpstr>
      <vt:lpstr>Creating an overview for an education topic</vt:lpstr>
      <vt:lpstr>Topic ideas</vt:lpstr>
      <vt:lpstr>Overview</vt:lpstr>
      <vt:lpstr>Homework &amp; schedule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EDCI 6158: Trends &amp; Issues in Education</dc:title>
  <dc:creator>csu</dc:creator>
  <cp:lastModifiedBy>csu</cp:lastModifiedBy>
  <cp:revision>17</cp:revision>
  <dcterms:created xsi:type="dcterms:W3CDTF">2013-05-20T15:07:07Z</dcterms:created>
  <dcterms:modified xsi:type="dcterms:W3CDTF">2014-05-21T00:26:44Z</dcterms:modified>
</cp:coreProperties>
</file>